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776B43-A6E7-4D6D-9AEE-6DF5DF178741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93BC03-6E06-4334-8CB4-2439E1BA73F6}">
      <dgm:prSet phldrT="[Text]"/>
      <dgm:spPr/>
      <dgm:t>
        <a:bodyPr/>
        <a:lstStyle/>
        <a:p>
          <a:r>
            <a:rPr lang="en-US" dirty="0" smtClean="0"/>
            <a:t>Unit Cells</a:t>
          </a:r>
          <a:endParaRPr lang="en-US" dirty="0"/>
        </a:p>
      </dgm:t>
    </dgm:pt>
    <dgm:pt modelId="{5791E85A-494B-4AD0-824A-78A9CFC2E57F}" type="parTrans" cxnId="{319188EB-5A0E-4219-AD8B-71555AD40152}">
      <dgm:prSet/>
      <dgm:spPr/>
      <dgm:t>
        <a:bodyPr/>
        <a:lstStyle/>
        <a:p>
          <a:endParaRPr lang="en-US"/>
        </a:p>
      </dgm:t>
    </dgm:pt>
    <dgm:pt modelId="{A6309EE0-F6E2-4F4D-B5C1-FE07BBBDDB87}" type="sibTrans" cxnId="{319188EB-5A0E-4219-AD8B-71555AD40152}">
      <dgm:prSet/>
      <dgm:spPr/>
      <dgm:t>
        <a:bodyPr/>
        <a:lstStyle/>
        <a:p>
          <a:endParaRPr lang="en-US"/>
        </a:p>
      </dgm:t>
    </dgm:pt>
    <dgm:pt modelId="{CD3E414C-D780-4002-B018-2DBD69726E3C}">
      <dgm:prSet phldrT="[Text]"/>
      <dgm:spPr/>
      <dgm:t>
        <a:bodyPr/>
        <a:lstStyle/>
        <a:p>
          <a:r>
            <a:rPr lang="en-US" dirty="0" smtClean="0"/>
            <a:t>Repeating array</a:t>
          </a:r>
          <a:endParaRPr lang="en-US" dirty="0"/>
        </a:p>
      </dgm:t>
    </dgm:pt>
    <dgm:pt modelId="{57676DE6-4177-43E6-AA37-0792991B963E}" type="parTrans" cxnId="{25A55647-CE80-4190-9AF0-778C5B612FE7}">
      <dgm:prSet/>
      <dgm:spPr/>
      <dgm:t>
        <a:bodyPr/>
        <a:lstStyle/>
        <a:p>
          <a:endParaRPr lang="en-US"/>
        </a:p>
      </dgm:t>
    </dgm:pt>
    <dgm:pt modelId="{ECCE810B-2031-454C-9591-666BA02C01C7}" type="sibTrans" cxnId="{25A55647-CE80-4190-9AF0-778C5B612FE7}">
      <dgm:prSet/>
      <dgm:spPr/>
      <dgm:t>
        <a:bodyPr/>
        <a:lstStyle/>
        <a:p>
          <a:endParaRPr lang="en-US"/>
        </a:p>
      </dgm:t>
    </dgm:pt>
    <dgm:pt modelId="{A5BB9CEB-CDA4-4AB5-9B30-0E0387C3ACB7}">
      <dgm:prSet phldrT="[Text]"/>
      <dgm:spPr/>
      <dgm:t>
        <a:bodyPr/>
        <a:lstStyle/>
        <a:p>
          <a:r>
            <a:rPr lang="en-US" dirty="0" smtClean="0"/>
            <a:t>Crystal System</a:t>
          </a:r>
        </a:p>
      </dgm:t>
    </dgm:pt>
    <dgm:pt modelId="{926085F4-4155-4877-B6A1-4E3E3571D3D9}" type="parTrans" cxnId="{B94993E0-AABA-4311-B5A2-578EEF9CB6B5}">
      <dgm:prSet/>
      <dgm:spPr/>
      <dgm:t>
        <a:bodyPr/>
        <a:lstStyle/>
        <a:p>
          <a:endParaRPr lang="en-US"/>
        </a:p>
      </dgm:t>
    </dgm:pt>
    <dgm:pt modelId="{4DC3FBA4-EB77-4E29-88C1-A7D44B117FB0}" type="sibTrans" cxnId="{B94993E0-AABA-4311-B5A2-578EEF9CB6B5}">
      <dgm:prSet/>
      <dgm:spPr/>
      <dgm:t>
        <a:bodyPr/>
        <a:lstStyle/>
        <a:p>
          <a:endParaRPr lang="en-US"/>
        </a:p>
      </dgm:t>
    </dgm:pt>
    <dgm:pt modelId="{88E753A1-B7F5-4402-A66C-5E9D6582F31E}">
      <dgm:prSet/>
      <dgm:spPr/>
      <dgm:t>
        <a:bodyPr/>
        <a:lstStyle/>
        <a:p>
          <a:r>
            <a:rPr lang="en-US" dirty="0" smtClean="0"/>
            <a:t>Seven groups</a:t>
          </a:r>
          <a:endParaRPr lang="en-US" dirty="0"/>
        </a:p>
      </dgm:t>
    </dgm:pt>
    <dgm:pt modelId="{BDA25B61-1C52-4A3E-8A90-BC4553DAAAB9}" type="parTrans" cxnId="{6AA72DC6-3192-4A15-AB0A-76245DE84349}">
      <dgm:prSet/>
      <dgm:spPr/>
      <dgm:t>
        <a:bodyPr/>
        <a:lstStyle/>
        <a:p>
          <a:endParaRPr lang="en-US"/>
        </a:p>
      </dgm:t>
    </dgm:pt>
    <dgm:pt modelId="{F6ED4116-09C8-41C4-8DB4-AF70134DB43B}" type="sibTrans" cxnId="{6AA72DC6-3192-4A15-AB0A-76245DE84349}">
      <dgm:prSet/>
      <dgm:spPr/>
      <dgm:t>
        <a:bodyPr/>
        <a:lstStyle/>
        <a:p>
          <a:endParaRPr lang="en-US"/>
        </a:p>
      </dgm:t>
    </dgm:pt>
    <dgm:pt modelId="{F07044B9-EA6E-4451-84ED-29F9930ECD89}">
      <dgm:prSet/>
      <dgm:spPr/>
      <dgm:t>
        <a:bodyPr/>
        <a:lstStyle/>
        <a:p>
          <a:r>
            <a:rPr lang="en-US" dirty="0" smtClean="0"/>
            <a:t>14 types</a:t>
          </a:r>
          <a:endParaRPr lang="en-US" dirty="0"/>
        </a:p>
      </dgm:t>
    </dgm:pt>
    <dgm:pt modelId="{D94BB6FA-C9E5-439A-B28C-948ECB5F4EBC}" type="parTrans" cxnId="{B8BCA84F-780A-4C87-B7E2-8002FB827812}">
      <dgm:prSet/>
      <dgm:spPr/>
      <dgm:t>
        <a:bodyPr/>
        <a:lstStyle/>
        <a:p>
          <a:endParaRPr lang="en-US"/>
        </a:p>
      </dgm:t>
    </dgm:pt>
    <dgm:pt modelId="{1945B7E8-AA42-43B2-8B13-15E279209ECB}" type="sibTrans" cxnId="{B8BCA84F-780A-4C87-B7E2-8002FB827812}">
      <dgm:prSet/>
      <dgm:spPr/>
      <dgm:t>
        <a:bodyPr/>
        <a:lstStyle/>
        <a:p>
          <a:endParaRPr lang="en-US"/>
        </a:p>
      </dgm:t>
    </dgm:pt>
    <dgm:pt modelId="{C6E9F335-55B5-4484-AC52-C60DD38DD152}" type="pres">
      <dgm:prSet presAssocID="{46776B43-A6E7-4D6D-9AEE-6DF5DF1787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8A08D3-0249-4592-9685-8337ADE58F97}" type="pres">
      <dgm:prSet presAssocID="{46776B43-A6E7-4D6D-9AEE-6DF5DF178741}" presName="vNodes" presStyleCnt="0"/>
      <dgm:spPr/>
    </dgm:pt>
    <dgm:pt modelId="{FDC75652-0272-4D06-BEDA-49FB1BE48B8C}" type="pres">
      <dgm:prSet presAssocID="{A393BC03-6E06-4334-8CB4-2439E1BA73F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36996-2F6E-4FB7-B5CF-E716346137C9}" type="pres">
      <dgm:prSet presAssocID="{A6309EE0-F6E2-4F4D-B5C1-FE07BBBDDB87}" presName="spacerT" presStyleCnt="0"/>
      <dgm:spPr/>
    </dgm:pt>
    <dgm:pt modelId="{A1B20448-B14A-48DC-90D1-EABB82E7B19E}" type="pres">
      <dgm:prSet presAssocID="{A6309EE0-F6E2-4F4D-B5C1-FE07BBBDDB8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0450285-5036-449C-9366-7B67FF118E78}" type="pres">
      <dgm:prSet presAssocID="{A6309EE0-F6E2-4F4D-B5C1-FE07BBBDDB87}" presName="spacerB" presStyleCnt="0"/>
      <dgm:spPr/>
    </dgm:pt>
    <dgm:pt modelId="{657E4725-5939-46B5-87A4-B7E427234576}" type="pres">
      <dgm:prSet presAssocID="{CD3E414C-D780-4002-B018-2DBD69726E3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18F40-AB39-436B-AC18-ACDB0890847B}" type="pres">
      <dgm:prSet presAssocID="{46776B43-A6E7-4D6D-9AEE-6DF5DF178741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C8B0B022-3B69-4157-B96D-899B5EDD748E}" type="pres">
      <dgm:prSet presAssocID="{46776B43-A6E7-4D6D-9AEE-6DF5DF17874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86B2309-C2E7-470F-8D4D-07D3B1A67FBE}" type="pres">
      <dgm:prSet presAssocID="{46776B43-A6E7-4D6D-9AEE-6DF5DF17874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F1C0B8-5B6D-4720-9FD0-1B534FDF8CEE}" type="presOf" srcId="{46776B43-A6E7-4D6D-9AEE-6DF5DF178741}" destId="{C6E9F335-55B5-4484-AC52-C60DD38DD152}" srcOrd="0" destOrd="0" presId="urn:microsoft.com/office/officeart/2005/8/layout/equation2"/>
    <dgm:cxn modelId="{43909932-57A0-458C-B2B6-FF26561555A0}" type="presOf" srcId="{ECCE810B-2031-454C-9591-666BA02C01C7}" destId="{5C218F40-AB39-436B-AC18-ACDB0890847B}" srcOrd="0" destOrd="0" presId="urn:microsoft.com/office/officeart/2005/8/layout/equation2"/>
    <dgm:cxn modelId="{319188EB-5A0E-4219-AD8B-71555AD40152}" srcId="{46776B43-A6E7-4D6D-9AEE-6DF5DF178741}" destId="{A393BC03-6E06-4334-8CB4-2439E1BA73F6}" srcOrd="0" destOrd="0" parTransId="{5791E85A-494B-4AD0-824A-78A9CFC2E57F}" sibTransId="{A6309EE0-F6E2-4F4D-B5C1-FE07BBBDDB87}"/>
    <dgm:cxn modelId="{9C9E973C-40F4-4439-A27A-16A2A8B7ECEB}" type="presOf" srcId="{A5BB9CEB-CDA4-4AB5-9B30-0E0387C3ACB7}" destId="{986B2309-C2E7-470F-8D4D-07D3B1A67FBE}" srcOrd="0" destOrd="0" presId="urn:microsoft.com/office/officeart/2005/8/layout/equation2"/>
    <dgm:cxn modelId="{6AA72DC6-3192-4A15-AB0A-76245DE84349}" srcId="{A5BB9CEB-CDA4-4AB5-9B30-0E0387C3ACB7}" destId="{88E753A1-B7F5-4402-A66C-5E9D6582F31E}" srcOrd="0" destOrd="0" parTransId="{BDA25B61-1C52-4A3E-8A90-BC4553DAAAB9}" sibTransId="{F6ED4116-09C8-41C4-8DB4-AF70134DB43B}"/>
    <dgm:cxn modelId="{61A437FE-2ED5-475B-8DB3-7773E9FF1884}" type="presOf" srcId="{ECCE810B-2031-454C-9591-666BA02C01C7}" destId="{C8B0B022-3B69-4157-B96D-899B5EDD748E}" srcOrd="1" destOrd="0" presId="urn:microsoft.com/office/officeart/2005/8/layout/equation2"/>
    <dgm:cxn modelId="{25A55647-CE80-4190-9AF0-778C5B612FE7}" srcId="{46776B43-A6E7-4D6D-9AEE-6DF5DF178741}" destId="{CD3E414C-D780-4002-B018-2DBD69726E3C}" srcOrd="1" destOrd="0" parTransId="{57676DE6-4177-43E6-AA37-0792991B963E}" sibTransId="{ECCE810B-2031-454C-9591-666BA02C01C7}"/>
    <dgm:cxn modelId="{B94993E0-AABA-4311-B5A2-578EEF9CB6B5}" srcId="{46776B43-A6E7-4D6D-9AEE-6DF5DF178741}" destId="{A5BB9CEB-CDA4-4AB5-9B30-0E0387C3ACB7}" srcOrd="2" destOrd="0" parTransId="{926085F4-4155-4877-B6A1-4E3E3571D3D9}" sibTransId="{4DC3FBA4-EB77-4E29-88C1-A7D44B117FB0}"/>
    <dgm:cxn modelId="{CBDD6722-4496-442B-B2E7-EC32396CDD80}" type="presOf" srcId="{CD3E414C-D780-4002-B018-2DBD69726E3C}" destId="{657E4725-5939-46B5-87A4-B7E427234576}" srcOrd="0" destOrd="0" presId="urn:microsoft.com/office/officeart/2005/8/layout/equation2"/>
    <dgm:cxn modelId="{D94A0115-D57C-41CB-A2AB-4161E2F1BD85}" type="presOf" srcId="{F07044B9-EA6E-4451-84ED-29F9930ECD89}" destId="{FDC75652-0272-4D06-BEDA-49FB1BE48B8C}" srcOrd="0" destOrd="1" presId="urn:microsoft.com/office/officeart/2005/8/layout/equation2"/>
    <dgm:cxn modelId="{2B1F5E71-9C9A-4384-9DD5-0F47B3B45F2B}" type="presOf" srcId="{A6309EE0-F6E2-4F4D-B5C1-FE07BBBDDB87}" destId="{A1B20448-B14A-48DC-90D1-EABB82E7B19E}" srcOrd="0" destOrd="0" presId="urn:microsoft.com/office/officeart/2005/8/layout/equation2"/>
    <dgm:cxn modelId="{C3D40B6A-7696-449A-AAE5-22B6C030A3C0}" type="presOf" srcId="{88E753A1-B7F5-4402-A66C-5E9D6582F31E}" destId="{986B2309-C2E7-470F-8D4D-07D3B1A67FBE}" srcOrd="0" destOrd="1" presId="urn:microsoft.com/office/officeart/2005/8/layout/equation2"/>
    <dgm:cxn modelId="{B8BCA84F-780A-4C87-B7E2-8002FB827812}" srcId="{A393BC03-6E06-4334-8CB4-2439E1BA73F6}" destId="{F07044B9-EA6E-4451-84ED-29F9930ECD89}" srcOrd="0" destOrd="0" parTransId="{D94BB6FA-C9E5-439A-B28C-948ECB5F4EBC}" sibTransId="{1945B7E8-AA42-43B2-8B13-15E279209ECB}"/>
    <dgm:cxn modelId="{34054150-5E0A-4488-9D51-A9E78C240FBB}" type="presOf" srcId="{A393BC03-6E06-4334-8CB4-2439E1BA73F6}" destId="{FDC75652-0272-4D06-BEDA-49FB1BE48B8C}" srcOrd="0" destOrd="0" presId="urn:microsoft.com/office/officeart/2005/8/layout/equation2"/>
    <dgm:cxn modelId="{5D3E2519-FC74-41A0-BD3A-5B9D6488117D}" type="presParOf" srcId="{C6E9F335-55B5-4484-AC52-C60DD38DD152}" destId="{B28A08D3-0249-4592-9685-8337ADE58F97}" srcOrd="0" destOrd="0" presId="urn:microsoft.com/office/officeart/2005/8/layout/equation2"/>
    <dgm:cxn modelId="{14328F5E-DEB2-4BC8-973F-D6A602491327}" type="presParOf" srcId="{B28A08D3-0249-4592-9685-8337ADE58F97}" destId="{FDC75652-0272-4D06-BEDA-49FB1BE48B8C}" srcOrd="0" destOrd="0" presId="urn:microsoft.com/office/officeart/2005/8/layout/equation2"/>
    <dgm:cxn modelId="{FD86FBB5-36F9-4670-8C28-12039E61C9E7}" type="presParOf" srcId="{B28A08D3-0249-4592-9685-8337ADE58F97}" destId="{77B36996-2F6E-4FB7-B5CF-E716346137C9}" srcOrd="1" destOrd="0" presId="urn:microsoft.com/office/officeart/2005/8/layout/equation2"/>
    <dgm:cxn modelId="{615F94D5-589C-4674-BD07-50AFD76C7AD4}" type="presParOf" srcId="{B28A08D3-0249-4592-9685-8337ADE58F97}" destId="{A1B20448-B14A-48DC-90D1-EABB82E7B19E}" srcOrd="2" destOrd="0" presId="urn:microsoft.com/office/officeart/2005/8/layout/equation2"/>
    <dgm:cxn modelId="{C3D985FE-7E97-4207-8409-66DE7712D5B1}" type="presParOf" srcId="{B28A08D3-0249-4592-9685-8337ADE58F97}" destId="{80450285-5036-449C-9366-7B67FF118E78}" srcOrd="3" destOrd="0" presId="urn:microsoft.com/office/officeart/2005/8/layout/equation2"/>
    <dgm:cxn modelId="{C4EB9477-15A9-41C2-AC73-8385A30F29A8}" type="presParOf" srcId="{B28A08D3-0249-4592-9685-8337ADE58F97}" destId="{657E4725-5939-46B5-87A4-B7E427234576}" srcOrd="4" destOrd="0" presId="urn:microsoft.com/office/officeart/2005/8/layout/equation2"/>
    <dgm:cxn modelId="{74D2AF8C-F2E4-41D0-97DF-008ADC0A31F1}" type="presParOf" srcId="{C6E9F335-55B5-4484-AC52-C60DD38DD152}" destId="{5C218F40-AB39-436B-AC18-ACDB0890847B}" srcOrd="1" destOrd="0" presId="urn:microsoft.com/office/officeart/2005/8/layout/equation2"/>
    <dgm:cxn modelId="{DCAFC711-BCBD-485F-8896-EE58E1B89B59}" type="presParOf" srcId="{5C218F40-AB39-436B-AC18-ACDB0890847B}" destId="{C8B0B022-3B69-4157-B96D-899B5EDD748E}" srcOrd="0" destOrd="0" presId="urn:microsoft.com/office/officeart/2005/8/layout/equation2"/>
    <dgm:cxn modelId="{A9CD3432-BFF3-4F67-ABAF-E467C707AE5F}" type="presParOf" srcId="{C6E9F335-55B5-4484-AC52-C60DD38DD152}" destId="{986B2309-C2E7-470F-8D4D-07D3B1A67FB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C75652-0272-4D06-BEDA-49FB1BE48B8C}">
      <dsp:nvSpPr>
        <dsp:cNvPr id="0" name=""/>
        <dsp:cNvSpPr/>
      </dsp:nvSpPr>
      <dsp:spPr>
        <a:xfrm>
          <a:off x="1196265" y="1606"/>
          <a:ext cx="1621408" cy="1621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Unit Cells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14 types</a:t>
          </a:r>
          <a:endParaRPr lang="en-US" sz="1600" kern="1200" dirty="0"/>
        </a:p>
      </dsp:txBody>
      <dsp:txXfrm>
        <a:off x="1196265" y="1606"/>
        <a:ext cx="1621408" cy="1621408"/>
      </dsp:txXfrm>
    </dsp:sp>
    <dsp:sp modelId="{A1B20448-B14A-48DC-90D1-EABB82E7B19E}">
      <dsp:nvSpPr>
        <dsp:cNvPr id="0" name=""/>
        <dsp:cNvSpPr/>
      </dsp:nvSpPr>
      <dsp:spPr>
        <a:xfrm>
          <a:off x="1536761" y="1754673"/>
          <a:ext cx="940416" cy="94041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536761" y="1754673"/>
        <a:ext cx="940416" cy="940416"/>
      </dsp:txXfrm>
    </dsp:sp>
    <dsp:sp modelId="{657E4725-5939-46B5-87A4-B7E427234576}">
      <dsp:nvSpPr>
        <dsp:cNvPr id="0" name=""/>
        <dsp:cNvSpPr/>
      </dsp:nvSpPr>
      <dsp:spPr>
        <a:xfrm>
          <a:off x="1196265" y="2826748"/>
          <a:ext cx="1621408" cy="1621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Repeating array</a:t>
          </a:r>
          <a:endParaRPr lang="en-US" sz="2100" kern="1200" dirty="0"/>
        </a:p>
      </dsp:txBody>
      <dsp:txXfrm>
        <a:off x="1196265" y="2826748"/>
        <a:ext cx="1621408" cy="1621408"/>
      </dsp:txXfrm>
    </dsp:sp>
    <dsp:sp modelId="{5C218F40-AB39-436B-AC18-ACDB0890847B}">
      <dsp:nvSpPr>
        <dsp:cNvPr id="0" name=""/>
        <dsp:cNvSpPr/>
      </dsp:nvSpPr>
      <dsp:spPr>
        <a:xfrm>
          <a:off x="3060884" y="1923299"/>
          <a:ext cx="515607" cy="603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060884" y="1923299"/>
        <a:ext cx="515607" cy="603163"/>
      </dsp:txXfrm>
    </dsp:sp>
    <dsp:sp modelId="{986B2309-C2E7-470F-8D4D-07D3B1A67FBE}">
      <dsp:nvSpPr>
        <dsp:cNvPr id="0" name=""/>
        <dsp:cNvSpPr/>
      </dsp:nvSpPr>
      <dsp:spPr>
        <a:xfrm>
          <a:off x="3790518" y="603473"/>
          <a:ext cx="3242816" cy="32428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Crystal System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Seven groups</a:t>
          </a:r>
          <a:endParaRPr lang="en-US" sz="3100" kern="1200" dirty="0"/>
        </a:p>
      </dsp:txBody>
      <dsp:txXfrm>
        <a:off x="3790518" y="603473"/>
        <a:ext cx="3242816" cy="3242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DA10F-5338-47DD-9205-51E2FF3E986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D500-A465-4E9B-A04B-324111980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Solids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Allen Tang, Dan Jacobson, and Ted Dennis.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Non-Crystalline Solid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Amorphous  solid- </a:t>
            </a:r>
            <a:r>
              <a:rPr lang="en-US" dirty="0" smtClean="0"/>
              <a:t> lacks an ordered internal structure; the atoms are randomly arranged (Ex: rubber, plastic and asphalt).</a:t>
            </a:r>
          </a:p>
          <a:p>
            <a:r>
              <a:rPr lang="en-US" u="sng" dirty="0" smtClean="0"/>
              <a:t>Glass-</a:t>
            </a:r>
            <a:r>
              <a:rPr lang="en-US" dirty="0" smtClean="0"/>
              <a:t>The transparent fusion product of inorganic substances that have cooled to a rigid state without crystallizing</a:t>
            </a:r>
          </a:p>
          <a:p>
            <a:endParaRPr lang="en-US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Model for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Properties of solids reflect the arrangement of their particles</a:t>
            </a:r>
          </a:p>
          <a:p>
            <a:r>
              <a:rPr lang="en-US" dirty="0" smtClean="0"/>
              <a:t>Melting point-the temperature at which a solid changes into a liquid</a:t>
            </a:r>
          </a:p>
          <a:p>
            <a:pPr lvl="1"/>
            <a:r>
              <a:rPr lang="en-US" dirty="0" smtClean="0"/>
              <a:t>Ionic compounds have high melting points</a:t>
            </a:r>
          </a:p>
          <a:p>
            <a:pPr lvl="1"/>
            <a:r>
              <a:rPr lang="en-US" dirty="0" smtClean="0"/>
              <a:t>Molecular solids have relatively low melting points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Crystal-the particles are arranged in an orderly, repeating, three-dimensional pattern called a crystal lattice</a:t>
            </a:r>
          </a:p>
          <a:p>
            <a:r>
              <a:rPr lang="en-US" dirty="0" smtClean="0"/>
              <a:t>Shape of a crystal reflect the arrangement of the particles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www4.nau.edu/meteorite/Meteorite/Images/Sodium_chloride_cryst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0"/>
            <a:ext cx="2990850" cy="2713649"/>
          </a:xfrm>
          <a:prstGeom prst="rect">
            <a:avLst/>
          </a:prstGeom>
          <a:noFill/>
        </p:spPr>
      </p:pic>
      <p:pic>
        <p:nvPicPr>
          <p:cNvPr id="3076" name="Picture 4" descr="http://ts3.mm.bing.net/images/thumbnail.aspx?q=4801271443358098&amp;id=d84220bb94c61b4fab0906c51ab1359f&amp;url=http%3a%2f%2fwww.spareroom.co.nz%2fwp-content%2fuploads%2f2007%2f03%2fLettuce%2520sa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1524000" cy="1476375"/>
          </a:xfrm>
          <a:prstGeom prst="rect">
            <a:avLst/>
          </a:prstGeom>
          <a:noFill/>
        </p:spPr>
      </p:pic>
      <p:pic>
        <p:nvPicPr>
          <p:cNvPr id="3078" name="Picture 6" descr="http://ts3.mm.bing.net/images/thumbnail.aspx?q=4801271443358098&amp;id=d84220bb94c61b4fab0906c51ab1359f&amp;url=http%3a%2f%2fwww.spareroom.co.nz%2fwp-content%2fuploads%2f2007%2f03%2fLettuce%2520sa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0"/>
            <a:ext cx="1524000" cy="147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17. What makes solids different from liquids and gases according to KMT?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solids, the particles are arranged in fixed locations.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44497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12192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18. Compare and contrast the terms crystal system and unit cell.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crystal has sides, or faces</a:t>
            </a:r>
          </a:p>
          <a:p>
            <a:r>
              <a:rPr lang="en-US" dirty="0" smtClean="0"/>
              <a:t>Crystals are classified into seven distinct crystal groups, or crystal systems</a:t>
            </a:r>
          </a:p>
          <a:p>
            <a:r>
              <a:rPr lang="en-US" dirty="0" smtClean="0"/>
              <a:t>The angles at which the faces of a crystal intersect are always the same for a given substance. </a:t>
            </a:r>
          </a:p>
          <a:p>
            <a:pPr lvl="1"/>
            <a:r>
              <a:rPr lang="en-US" dirty="0" smtClean="0"/>
              <a:t>Thus, the crystal system of a sample of galena (a cubic system) will be identical in shape to the crystal system of another similarly sized sample.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unit cell is the smallest group of particles within a crystal that retains the geometric shape of the crystal.</a:t>
            </a:r>
          </a:p>
          <a:p>
            <a:r>
              <a:rPr lang="en-US" dirty="0" smtClean="0"/>
              <a:t>A crystal lattice forms from a repeating array of any one of the fourteen kinds of unit cells. </a:t>
            </a:r>
          </a:p>
          <a:p>
            <a:r>
              <a:rPr lang="en-US" dirty="0" smtClean="0"/>
              <a:t>A unit cell is similar to a crystal system in that it defines the shape of said system by the bonding of its atoms, yet it is different in that a crystal system can consist of any amount of compounds while still retaining the structure of its original system, while a unit cell exists only as the smallest group of particles that create a crystal system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Allotropes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or more different molecular forms of the same element in the same physical state.</a:t>
            </a:r>
          </a:p>
          <a:p>
            <a:r>
              <a:rPr lang="en-US" dirty="0" smtClean="0"/>
              <a:t>They have different properties because their structures are different, even though they are all made up of the same element.</a:t>
            </a:r>
          </a:p>
          <a:p>
            <a:r>
              <a:rPr lang="en-US" dirty="0" smtClean="0"/>
              <a:t>Example: Diamond vs. Graphite (carbon)</a:t>
            </a:r>
            <a:endParaRPr lang="en-US" dirty="0"/>
          </a:p>
        </p:txBody>
      </p:sp>
      <p:pic>
        <p:nvPicPr>
          <p:cNvPr id="19458" name="Picture 2" descr="http://t1.gstatic.com/images?q=tbn:ANd9GcTtrTN60BRX3UDWFE1lpch8aYcB10KHeRKWGfe2ibDAo9AZG1CcVhSEsY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876800"/>
            <a:ext cx="2762250" cy="165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19. Explain how three allotropes of carbon produce different functions.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Diamond, graphite and fullerenes are all composed of carbon, but have different molecular structures. Because of this the physical properties are different. </a:t>
            </a:r>
          </a:p>
          <a:p>
            <a:r>
              <a:rPr lang="en-US" b="1" dirty="0" smtClean="0"/>
              <a:t>Diamond</a:t>
            </a:r>
            <a:r>
              <a:rPr lang="en-US" dirty="0" smtClean="0"/>
              <a:t> has a high density and is very hard.</a:t>
            </a:r>
          </a:p>
          <a:p>
            <a:r>
              <a:rPr lang="en-US" b="1" dirty="0" smtClean="0"/>
              <a:t>Graphite</a:t>
            </a:r>
            <a:r>
              <a:rPr lang="en-US" dirty="0" smtClean="0"/>
              <a:t> has a low density and is soft.</a:t>
            </a:r>
          </a:p>
          <a:p>
            <a:r>
              <a:rPr lang="en-US" b="1" dirty="0" smtClean="0"/>
              <a:t>Fullerenes</a:t>
            </a:r>
            <a:r>
              <a:rPr lang="en-US" dirty="0" smtClean="0"/>
              <a:t> are strong and rigid.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474</Words>
  <Application>Microsoft Macintosh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Nature of Solids</vt:lpstr>
      <vt:lpstr>A Model for Solids</vt:lpstr>
      <vt:lpstr>Crystal Structure</vt:lpstr>
      <vt:lpstr>OBJECTIVE </vt:lpstr>
      <vt:lpstr>OBJECTIVE</vt:lpstr>
      <vt:lpstr>Crystal Systems</vt:lpstr>
      <vt:lpstr>Unit Cell</vt:lpstr>
      <vt:lpstr>Allotropes</vt:lpstr>
      <vt:lpstr>Objective</vt:lpstr>
      <vt:lpstr>Non-Crystalline Solid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Solids</dc:title>
  <dc:creator>14atang</dc:creator>
  <cp:lastModifiedBy>Allen Tang</cp:lastModifiedBy>
  <cp:revision>10</cp:revision>
  <dcterms:created xsi:type="dcterms:W3CDTF">2012-04-27T00:33:05Z</dcterms:created>
  <dcterms:modified xsi:type="dcterms:W3CDTF">2012-04-27T00:34:58Z</dcterms:modified>
</cp:coreProperties>
</file>